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0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A4AF2-EA18-40FF-BC74-E3DA31A1F074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6D5D4-10D5-4EA2-8111-E4F036C882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576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D5D4-10D5-4EA2-8111-E4F036C88282}" type="slidenum">
              <a:rPr lang="vi-VN" smtClean="0"/>
              <a:t>3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D5D4-10D5-4EA2-8111-E4F036C88282}" type="slidenum">
              <a:rPr lang="vi-VN" smtClean="0"/>
              <a:t>7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4D216-9599-42CA-BB21-7B158313A528}" type="datetimeFigureOut">
              <a:rPr lang="vi-VN" smtClean="0"/>
              <a:t>30/09/2021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17F5F-48F7-4CF7-BEF6-199DB82D9530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5.jpeg"/><Relationship Id="rId10" Type="http://schemas.openxmlformats.org/officeDocument/2006/relationships/image" Target="../media/image15.png"/><Relationship Id="rId4" Type="http://schemas.openxmlformats.org/officeDocument/2006/relationships/image" Target="../media/image3.jpe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fdf46e447a1beffe7b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5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76665" y="1484784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15</a:t>
            </a:r>
            <a:endParaRPr lang="en-US" sz="4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f57088d0bc8f296abd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520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89535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285860"/>
            <a:ext cx="19431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78"/>
            <a:ext cx="45624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643182"/>
            <a:ext cx="56197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286124"/>
            <a:ext cx="61817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714752"/>
            <a:ext cx="48958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4429132"/>
            <a:ext cx="914400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f57088d0bc8f296abd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520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rot="5400000">
            <a:off x="1625600" y="3911600"/>
            <a:ext cx="5892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214422"/>
            <a:ext cx="4572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/>
              <a:t>Câu 3: Phân biệt ý nghĩa của các từ tượng thanh tả tiếng cười: </a:t>
            </a:r>
            <a:r>
              <a:rPr lang="vi-VN" dirty="0"/>
              <a:t>cười </a:t>
            </a:r>
            <a:r>
              <a:rPr lang="vi-VN" b="1" dirty="0"/>
              <a:t>ha hả</a:t>
            </a:r>
            <a:r>
              <a:rPr lang="vi-VN" dirty="0"/>
              <a:t>, cười </a:t>
            </a:r>
            <a:r>
              <a:rPr lang="vi-VN" b="1" dirty="0"/>
              <a:t>hì hì</a:t>
            </a:r>
            <a:r>
              <a:rPr lang="vi-VN" dirty="0"/>
              <a:t>, cười </a:t>
            </a:r>
            <a:r>
              <a:rPr lang="vi-VN" b="1" dirty="0"/>
              <a:t>hô hố</a:t>
            </a:r>
            <a:r>
              <a:rPr lang="vi-VN" dirty="0"/>
              <a:t>, cười </a:t>
            </a:r>
            <a:r>
              <a:rPr lang="vi-VN" b="1" dirty="0"/>
              <a:t>hơ hớ.</a:t>
            </a:r>
            <a:endParaRPr lang="vi-VN" dirty="0"/>
          </a:p>
          <a:p>
            <a:r>
              <a:rPr lang="vi-VN" b="1" dirty="0"/>
              <a:t>Trả lời:</a:t>
            </a:r>
            <a:endParaRPr lang="vi-VN" dirty="0"/>
          </a:p>
          <a:p>
            <a:r>
              <a:rPr lang="vi-VN" dirty="0"/>
              <a:t>- Ha hà: từ gợi tả tiếng cười to, tỏ ra rất khoái chí.</a:t>
            </a:r>
          </a:p>
          <a:p>
            <a:r>
              <a:rPr lang="vi-VN" dirty="0"/>
              <a:t>- Hi hi: từ mô phỏng tiếng cười phát ra đằng mũi biểu lộ sự thích thú, có vẻ hiền lành.</a:t>
            </a:r>
          </a:p>
          <a:p>
            <a:r>
              <a:rPr lang="vi-VN" dirty="0"/>
              <a:t>- Hô hố: từ mô phỏng tiếng cười to, thô lỗ, gây cám giác khó chịu cho người khác.</a:t>
            </a:r>
          </a:p>
          <a:p>
            <a:r>
              <a:rPr lang="vi-VN" dirty="0"/>
              <a:t>- Hơ hớ: từ mô phỏng tiếng cười thoải mái, vui vẻ, không cần che đậy, giữ ý.</a:t>
            </a:r>
          </a:p>
          <a:p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7" name="Rectangle 6"/>
          <p:cNvSpPr/>
          <p:nvPr/>
        </p:nvSpPr>
        <p:spPr>
          <a:xfrm>
            <a:off x="4572000" y="1071546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b="1" dirty="0"/>
              <a:t>Câu 4: Đặt câu với các từ tượng hình, tượng thanh sau: </a:t>
            </a:r>
            <a:r>
              <a:rPr lang="vi-VN" dirty="0"/>
              <a:t>lắc rắc, lã chã, lấm tấm, khúc khuỷu, lập lòe, tích tắc, lộp bộp, lạch bạch, ồm ồm, ào ào.</a:t>
            </a:r>
          </a:p>
          <a:p>
            <a:r>
              <a:rPr lang="vi-VN" b="1" dirty="0"/>
              <a:t>Trả lời:</a:t>
            </a:r>
            <a:endParaRPr lang="vi-VN" dirty="0"/>
          </a:p>
          <a:p>
            <a:r>
              <a:rPr lang="vi-VN" dirty="0"/>
              <a:t>- lắc rắc: Mưa lắc rắc không thôi.</a:t>
            </a:r>
          </a:p>
          <a:p>
            <a:r>
              <a:rPr lang="vi-VN" dirty="0"/>
              <a:t>- lã chã: Những giọt nước mắt lã chã rơi không sao cầm lại được.</a:t>
            </a:r>
          </a:p>
          <a:p>
            <a:r>
              <a:rPr lang="vi-VN" dirty="0"/>
              <a:t>- lấm tấm: Ngoài trời những hạt mưa lấm tấm rơi.</a:t>
            </a:r>
          </a:p>
          <a:p>
            <a:r>
              <a:rPr lang="vi-VN" dirty="0"/>
              <a:t>- khúc khuỷu: Đường vào làng tôi khúc khuỷu quanh co.</a:t>
            </a:r>
          </a:p>
          <a:p>
            <a:r>
              <a:rPr lang="vi-VN" dirty="0"/>
              <a:t>- lập lòe: Ánh đèn lập lòe như đom đóm ban đêm.</a:t>
            </a:r>
          </a:p>
          <a:p>
            <a:r>
              <a:rPr lang="vi-VN" dirty="0"/>
              <a:t>- tích tắc: Đồng hồ tích tắc tích tắc.</a:t>
            </a:r>
          </a:p>
          <a:p>
            <a:r>
              <a:rPr lang="vi-VN" dirty="0"/>
              <a:t>- lộp bộp: Mưa rơi xuống tàu chuối lộp bộp.</a:t>
            </a:r>
          </a:p>
          <a:p>
            <a:r>
              <a:rPr lang="vi-VN" dirty="0"/>
              <a:t>- lạch bạch: Súng nổ lạch bạch từng tiếng.</a:t>
            </a:r>
          </a:p>
          <a:p>
            <a:r>
              <a:rPr lang="vi-VN" dirty="0"/>
              <a:t>- Ồm Ồm: Giọng nói của hắn cứ ồm ồm.</a:t>
            </a:r>
          </a:p>
          <a:p>
            <a:r>
              <a:rPr lang="vi-VN" dirty="0"/>
              <a:t>- ào ào: Tiếng gió thổi ào ào suốt đêm</a:t>
            </a:r>
            <a:r>
              <a:rPr lang="vi-VN" dirty="0" smtClean="0"/>
              <a:t>.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41814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3f57088d0bc8f296abd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965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28662" y="4357694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i="1" dirty="0"/>
              <a:t>Lom khom</a:t>
            </a:r>
            <a:r>
              <a:rPr lang="vi-VN" sz="3600" dirty="0"/>
              <a:t> dưới núi tiều vài chú</a:t>
            </a:r>
          </a:p>
          <a:p>
            <a:r>
              <a:rPr lang="vi-VN" sz="3600" i="1" dirty="0"/>
              <a:t>Lác đác</a:t>
            </a:r>
            <a:r>
              <a:rPr lang="vi-VN" sz="3600" dirty="0"/>
              <a:t> bên sông chợ mấy nhà</a:t>
            </a:r>
            <a:r>
              <a:rPr lang="vi-VN" sz="3600" dirty="0" smtClean="0"/>
              <a:t>.</a:t>
            </a:r>
            <a:endParaRPr lang="vi-VN" sz="36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643050"/>
            <a:ext cx="56292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2071678"/>
            <a:ext cx="400052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3786190"/>
            <a:ext cx="3429024" cy="67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16" y="5572140"/>
            <a:ext cx="517207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0"/>
            <a:ext cx="6580187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1857364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solidFill>
                  <a:srgbClr val="0070C0"/>
                </a:solidFill>
              </a:rPr>
              <a:t>1. </a:t>
            </a:r>
            <a:r>
              <a:rPr lang="vi-VN" b="1" dirty="0">
                <a:solidFill>
                  <a:srgbClr val="0070C0"/>
                </a:solidFill>
              </a:rPr>
              <a:t>ĐẶC </a:t>
            </a:r>
            <a:r>
              <a:rPr lang="vi-VN" b="1" dirty="0" smtClean="0">
                <a:solidFill>
                  <a:srgbClr val="0070C0"/>
                </a:solidFill>
              </a:rPr>
              <a:t>ĐIỂM :</a:t>
            </a:r>
            <a:endParaRPr lang="vi-VN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480" y="185736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>
                <a:solidFill>
                  <a:srgbClr val="0070C0"/>
                </a:solidFill>
              </a:rPr>
              <a:t>Ví dụ :</a:t>
            </a:r>
            <a:endParaRPr lang="vi-VN" b="1" dirty="0">
              <a:solidFill>
                <a:srgbClr val="0070C0"/>
              </a:solidFill>
            </a:endParaRPr>
          </a:p>
        </p:txBody>
      </p:sp>
      <p:pic>
        <p:nvPicPr>
          <p:cNvPr id="10" name="Picture 9" descr="5b22fff0eab513eb4aa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5794"/>
            <a:ext cx="1168400" cy="825500"/>
          </a:xfrm>
          <a:prstGeom prst="rect">
            <a:avLst/>
          </a:prstGeom>
        </p:spPr>
      </p:pic>
      <p:pic>
        <p:nvPicPr>
          <p:cNvPr id="11" name="Picture 10" descr="c5deddc7c88231dc689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857232"/>
            <a:ext cx="3848100" cy="5588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2333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/>
              <a:t>- Mặt lão đột nhiên co rúm lại. Những vết nhăn xô lại với nhau, ép cho nước mắt chảy ra. Cái đầu lão ngoẹo về một bên và cái miệng </a:t>
            </a:r>
            <a:r>
              <a:rPr lang="vi-VN" sz="2400" b="1" dirty="0"/>
              <a:t>móm mém</a:t>
            </a:r>
            <a:r>
              <a:rPr lang="vi-VN" sz="2400" dirty="0"/>
              <a:t> của lão mếu máo như con nít. Lão </a:t>
            </a:r>
            <a:r>
              <a:rPr lang="vi-VN" sz="2400" b="1" dirty="0"/>
              <a:t>hu hu</a:t>
            </a:r>
            <a:r>
              <a:rPr lang="vi-VN" sz="2400" dirty="0"/>
              <a:t> khóc…</a:t>
            </a:r>
          </a:p>
          <a:p>
            <a:r>
              <a:rPr lang="vi-VN" sz="2400" dirty="0"/>
              <a:t>- Này! Ông giáo ạ! Cái giống nó cũng khôn! Nó cứ làm in như nó trách tôi; nó kêu </a:t>
            </a:r>
            <a:r>
              <a:rPr lang="vi-VN" sz="2400" b="1" dirty="0"/>
              <a:t>ư ử</a:t>
            </a:r>
            <a:r>
              <a:rPr lang="vi-VN" sz="2400" dirty="0"/>
              <a:t>, nhìn tôi, như muốn bảo tôi rằng: “A! Lão già tệ lắm! Tôi ăn ở với lão như thế mà lão xử với tôi như thế này à?”.</a:t>
            </a:r>
          </a:p>
          <a:p>
            <a:r>
              <a:rPr lang="vi-VN" sz="2400" dirty="0"/>
              <a:t>- Tôi ở nhà Binh Tư về được một lúc lâu thì thấy những tiếng nhốn nháo ở bên nhà lão Hạc. Tôi mải mốt chạy sang. Mấy người hàng xóm đến trước tôi đang xôn xao trong nhà. Tôi </a:t>
            </a:r>
            <a:r>
              <a:rPr lang="vi-VN" sz="2400" b="1" dirty="0"/>
              <a:t>xồng xộc</a:t>
            </a:r>
            <a:r>
              <a:rPr lang="vi-VN" sz="2400" dirty="0"/>
              <a:t> chạy vào. Lão Hạc đang </a:t>
            </a:r>
            <a:r>
              <a:rPr lang="vi-VN" sz="2400" b="1" dirty="0"/>
              <a:t>vật vã</a:t>
            </a:r>
            <a:r>
              <a:rPr lang="vi-VN" sz="2400" dirty="0"/>
              <a:t> ở trên giường, đầu tóc rũ rượi, </a:t>
            </a:r>
            <a:r>
              <a:rPr lang="vi-VN" sz="2400" dirty="0" smtClean="0"/>
              <a:t>quần áo </a:t>
            </a:r>
            <a:r>
              <a:rPr lang="vi-VN" sz="2400" b="1" dirty="0" smtClean="0"/>
              <a:t>xộc </a:t>
            </a:r>
            <a:r>
              <a:rPr lang="vi-VN" sz="2400" b="1" dirty="0"/>
              <a:t>xệch</a:t>
            </a:r>
            <a:r>
              <a:rPr lang="vi-VN" sz="2400" dirty="0"/>
              <a:t>, hai mắt long </a:t>
            </a:r>
            <a:r>
              <a:rPr lang="vi-VN" sz="2400" b="1" dirty="0"/>
              <a:t>sòng sọc</a:t>
            </a:r>
            <a:r>
              <a:rPr lang="vi-VN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9" grpId="0" build="p"/>
      <p:bldP spid="1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f57088d0bc8f296abd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965200"/>
          </a:xfrm>
          <a:prstGeom prst="rect">
            <a:avLst/>
          </a:prstGeom>
        </p:spPr>
      </p:pic>
      <p:pic>
        <p:nvPicPr>
          <p:cNvPr id="3" name="Picture 2" descr="5b22fff0eab513eb4aa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85860"/>
            <a:ext cx="1168400" cy="825500"/>
          </a:xfrm>
          <a:prstGeom prst="rect">
            <a:avLst/>
          </a:prstGeom>
        </p:spPr>
      </p:pic>
      <p:pic>
        <p:nvPicPr>
          <p:cNvPr id="4" name="Picture 3" descr="c5deddc7c88231dc689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1357298"/>
            <a:ext cx="3848100" cy="558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200024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u="sng" dirty="0" smtClean="0"/>
              <a:t>* Ví dụ</a:t>
            </a:r>
            <a:endParaRPr lang="vi-VN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250030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- Móm mém : gợi dáng vẻ khuôn mặt...</a:t>
            </a:r>
            <a:endParaRPr lang="vi-VN" dirty="0"/>
          </a:p>
        </p:txBody>
      </p:sp>
      <p:sp>
        <p:nvSpPr>
          <p:cNvPr id="8" name="TextBox 7"/>
          <p:cNvSpPr txBox="1"/>
          <p:nvPr/>
        </p:nvSpPr>
        <p:spPr>
          <a:xfrm>
            <a:off x="1000100" y="2857496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- </a:t>
            </a:r>
            <a:r>
              <a:rPr lang="vi-VN" dirty="0" smtClean="0"/>
              <a:t>X</a:t>
            </a:r>
            <a:r>
              <a:rPr lang="en-US" dirty="0" smtClean="0"/>
              <a:t>ồ</a:t>
            </a:r>
            <a:r>
              <a:rPr lang="vi-VN" dirty="0" smtClean="0"/>
              <a:t>ng x</a:t>
            </a:r>
            <a:r>
              <a:rPr lang="en-US" dirty="0" smtClean="0"/>
              <a:t>ộ</a:t>
            </a:r>
            <a:r>
              <a:rPr lang="vi-VN" dirty="0" smtClean="0"/>
              <a:t>c </a:t>
            </a:r>
            <a:r>
              <a:rPr lang="vi-VN" dirty="0" smtClean="0"/>
              <a:t>: gợi hành động</a:t>
            </a:r>
            <a:endParaRPr lang="vi-VN" dirty="0"/>
          </a:p>
        </p:txBody>
      </p:sp>
      <p:sp>
        <p:nvSpPr>
          <p:cNvPr id="9" name="Flowchart: Process 8"/>
          <p:cNvSpPr/>
          <p:nvPr/>
        </p:nvSpPr>
        <p:spPr>
          <a:xfrm>
            <a:off x="0" y="4143380"/>
            <a:ext cx="3500462" cy="428628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b="1" dirty="0" smtClean="0">
                <a:solidFill>
                  <a:srgbClr val="FF0000"/>
                </a:solidFill>
              </a:rPr>
              <a:t>-&gt;Từ tượng hình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0100" y="321468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- Vật vã : dáng vẻ đau đớn , quằn quại</a:t>
            </a:r>
            <a:endParaRPr lang="vi-VN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3643314"/>
            <a:ext cx="607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-&gt; Gợi tả hình ảnh , dáng vẻ, hoạt động của sự vật</a:t>
            </a:r>
            <a:endParaRPr lang="vi-VN" b="1" dirty="0"/>
          </a:p>
        </p:txBody>
      </p:sp>
      <p:sp>
        <p:nvSpPr>
          <p:cNvPr id="13" name="Flowchart: Process 12"/>
          <p:cNvSpPr/>
          <p:nvPr/>
        </p:nvSpPr>
        <p:spPr>
          <a:xfrm>
            <a:off x="0" y="6072206"/>
            <a:ext cx="3571868" cy="428628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b="1" dirty="0" smtClean="0">
                <a:solidFill>
                  <a:srgbClr val="FF0000"/>
                </a:solidFill>
              </a:rPr>
              <a:t>-&gt;Từ tượng </a:t>
            </a:r>
            <a:r>
              <a:rPr lang="en-US" b="1" dirty="0" err="1" smtClean="0">
                <a:solidFill>
                  <a:srgbClr val="FF0000"/>
                </a:solidFill>
              </a:rPr>
              <a:t>thanh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7224" y="4643446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- Hu hu : mô phỏng âm thanh tiếng khóc của con người</a:t>
            </a:r>
            <a:endParaRPr lang="vi-VN" dirty="0"/>
          </a:p>
        </p:txBody>
      </p:sp>
      <p:sp>
        <p:nvSpPr>
          <p:cNvPr id="15" name="TextBox 14"/>
          <p:cNvSpPr txBox="1"/>
          <p:nvPr/>
        </p:nvSpPr>
        <p:spPr>
          <a:xfrm>
            <a:off x="857224" y="5143512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- Ư ử : mô phỏng âm </a:t>
            </a:r>
            <a:r>
              <a:rPr lang="vi-VN" dirty="0" smtClean="0"/>
              <a:t>th</a:t>
            </a:r>
            <a:r>
              <a:rPr lang="en-US" dirty="0" smtClean="0"/>
              <a:t>an</a:t>
            </a:r>
            <a:r>
              <a:rPr lang="vi-VN" dirty="0" smtClean="0"/>
              <a:t>h </a:t>
            </a:r>
            <a:r>
              <a:rPr lang="vi-VN" dirty="0" smtClean="0"/>
              <a:t>tiếng rên của con chó</a:t>
            </a:r>
            <a:endParaRPr lang="vi-VN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5572140"/>
            <a:ext cx="63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-&gt; Mô phỏng âm thanh của con người ,con vật</a:t>
            </a:r>
            <a:endParaRPr lang="vi-V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  <p:bldP spid="8" grpId="0" build="allAtOnce"/>
      <p:bldP spid="9" grpId="0" build="allAtOnce" animBg="1"/>
      <p:bldP spid="11" grpId="0" build="allAtOnce"/>
      <p:bldP spid="12" grpId="0" build="allAtOnce"/>
      <p:bldP spid="13" grpId="0" build="allAtOnce" animBg="1"/>
      <p:bldP spid="14" grpId="0" build="allAtOnce"/>
      <p:bldP spid="15" grpId="0" build="allAtOnce"/>
      <p:bldP spid="1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f57088d0bc8f296abd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5200"/>
          </a:xfrm>
          <a:prstGeom prst="rect">
            <a:avLst/>
          </a:prstGeom>
        </p:spPr>
      </p:pic>
      <p:pic>
        <p:nvPicPr>
          <p:cNvPr id="3" name="Picture 2" descr="5b22fff0eab513eb4aa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4422"/>
            <a:ext cx="1168400" cy="825500"/>
          </a:xfrm>
          <a:prstGeom prst="rect">
            <a:avLst/>
          </a:prstGeom>
        </p:spPr>
      </p:pic>
      <p:pic>
        <p:nvPicPr>
          <p:cNvPr id="4" name="Picture 3" descr="c5deddc7c88231dc689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1285860"/>
            <a:ext cx="3848100" cy="558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21455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Hãy so sánh cách diễn đạt của 2 đoạn văn dưới đây;</a:t>
            </a:r>
            <a:endParaRPr lang="vi-V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57174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</a:rPr>
              <a:t>Cách 1</a:t>
            </a:r>
            <a:r>
              <a:rPr lang="vi-VN" sz="2400" dirty="0" smtClean="0"/>
              <a:t>:...Lão </a:t>
            </a:r>
            <a:r>
              <a:rPr lang="vi-VN" sz="2400" b="1" dirty="0" smtClean="0"/>
              <a:t>hu hu </a:t>
            </a:r>
            <a:r>
              <a:rPr lang="vi-VN" sz="2400" dirty="0" smtClean="0"/>
              <a:t>khóc....Tôi</a:t>
            </a:r>
            <a:r>
              <a:rPr lang="vi-VN" sz="2400" b="1" dirty="0" smtClean="0"/>
              <a:t> xồng xộc </a:t>
            </a:r>
            <a:r>
              <a:rPr lang="vi-VN" sz="2400" dirty="0" smtClean="0"/>
              <a:t>chạy vào.Lão đang </a:t>
            </a:r>
            <a:r>
              <a:rPr lang="vi-VN" sz="2400" b="1" dirty="0" smtClean="0"/>
              <a:t>vật v</a:t>
            </a:r>
            <a:r>
              <a:rPr lang="en-US" sz="2400" b="1" dirty="0"/>
              <a:t>ã</a:t>
            </a:r>
            <a:r>
              <a:rPr lang="vi-VN" sz="2400" b="1" dirty="0" smtClean="0"/>
              <a:t>  </a:t>
            </a:r>
            <a:r>
              <a:rPr lang="vi-VN" sz="2400" dirty="0" smtClean="0"/>
              <a:t>ở trên gường, đầu tóc </a:t>
            </a:r>
            <a:r>
              <a:rPr lang="vi-VN" sz="2400" b="1" dirty="0" smtClean="0"/>
              <a:t>rũ rư</a:t>
            </a:r>
            <a:r>
              <a:rPr lang="en-US" sz="2400" b="1" dirty="0" smtClean="0"/>
              <a:t>ợ</a:t>
            </a:r>
            <a:r>
              <a:rPr lang="vi-VN" sz="2400" b="1" dirty="0" smtClean="0"/>
              <a:t>i</a:t>
            </a:r>
            <a:r>
              <a:rPr lang="vi-VN" sz="2400" dirty="0" smtClean="0"/>
              <a:t>, quần áo </a:t>
            </a:r>
            <a:r>
              <a:rPr lang="vi-VN" sz="2400" b="1" dirty="0" smtClean="0"/>
              <a:t>xộc xệ</a:t>
            </a:r>
            <a:r>
              <a:rPr lang="en-US" sz="2400" b="1" dirty="0" err="1" smtClean="0"/>
              <a:t>ch</a:t>
            </a:r>
            <a:r>
              <a:rPr lang="vi-VN" sz="2400" b="1" dirty="0" smtClean="0"/>
              <a:t> </a:t>
            </a:r>
            <a:r>
              <a:rPr lang="vi-VN" sz="2400" dirty="0" smtClean="0"/>
              <a:t>, hai mắt </a:t>
            </a:r>
            <a:r>
              <a:rPr lang="vi-VN" sz="2400" b="1" dirty="0" smtClean="0"/>
              <a:t>xòng xọc</a:t>
            </a:r>
            <a:r>
              <a:rPr lang="vi-VN" sz="2400" dirty="0" smtClean="0"/>
              <a:t>.</a:t>
            </a:r>
            <a:endParaRPr lang="vi-V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714752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</a:rPr>
              <a:t>Cách 2:</a:t>
            </a:r>
            <a:r>
              <a:rPr lang="vi-VN" sz="2400" dirty="0" smtClean="0"/>
              <a:t>...Lão khóc </a:t>
            </a:r>
            <a:r>
              <a:rPr lang="vi-VN" sz="2400" b="1" dirty="0" smtClean="0"/>
              <a:t>đầy vẻ đau đớn</a:t>
            </a:r>
            <a:r>
              <a:rPr lang="vi-VN" sz="2400" dirty="0" smtClean="0"/>
              <a:t>...Tôi chạy </a:t>
            </a:r>
            <a:r>
              <a:rPr lang="vi-VN" sz="2400" b="1" dirty="0" smtClean="0"/>
              <a:t>thẳng vào một  cách nhanh chóng và đột ngột.</a:t>
            </a:r>
            <a:r>
              <a:rPr lang="vi-VN" sz="2400" dirty="0" smtClean="0"/>
              <a:t> Lão Hạc đang </a:t>
            </a:r>
            <a:r>
              <a:rPr lang="vi-VN" sz="2400" b="1" dirty="0" smtClean="0"/>
              <a:t>đau đớn quằn quại </a:t>
            </a:r>
            <a:r>
              <a:rPr lang="vi-VN" sz="2400" dirty="0" smtClean="0"/>
              <a:t>trên gường, đầu tóc </a:t>
            </a:r>
            <a:r>
              <a:rPr lang="vi-VN" sz="2400" b="1" dirty="0" smtClean="0"/>
              <a:t>bối xù và xã </a:t>
            </a:r>
          </a:p>
          <a:p>
            <a:r>
              <a:rPr lang="vi-VN" sz="2400" b="1" dirty="0" smtClean="0"/>
              <a:t>xuống ,</a:t>
            </a:r>
            <a:r>
              <a:rPr lang="vi-VN" sz="2400" dirty="0" smtClean="0"/>
              <a:t>quần áo </a:t>
            </a:r>
            <a:r>
              <a:rPr lang="vi-VN" sz="2400" b="1" dirty="0" smtClean="0"/>
              <a:t>không gọn gàng</a:t>
            </a:r>
            <a:r>
              <a:rPr lang="vi-VN" sz="2400" dirty="0" smtClean="0"/>
              <a:t>, </a:t>
            </a:r>
            <a:r>
              <a:rPr lang="vi-VN" sz="2400" b="1" dirty="0" smtClean="0"/>
              <a:t>ngay ngắn </a:t>
            </a:r>
            <a:r>
              <a:rPr lang="vi-VN" sz="2400" dirty="0" smtClean="0"/>
              <a:t>, hai mắt </a:t>
            </a:r>
            <a:r>
              <a:rPr lang="vi-VN" sz="2400" b="1" dirty="0" smtClean="0"/>
              <a:t>mở to</a:t>
            </a:r>
            <a:r>
              <a:rPr lang="vi-VN" sz="2400" dirty="0" smtClean="0"/>
              <a:t>, </a:t>
            </a:r>
            <a:r>
              <a:rPr lang="vi-VN" sz="2400" b="1" dirty="0" smtClean="0"/>
              <a:t>không chớp và đưa đi đưa lại rất nhanh.</a:t>
            </a:r>
          </a:p>
        </p:txBody>
      </p:sp>
      <p:pic>
        <p:nvPicPr>
          <p:cNvPr id="9" name="Picture 8" descr="062398843cc1c59f9cd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643578"/>
            <a:ext cx="9144000" cy="9565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f57088d0bc8f296abd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338"/>
            <a:ext cx="9144000" cy="965200"/>
          </a:xfrm>
          <a:prstGeom prst="rect">
            <a:avLst/>
          </a:prstGeom>
        </p:spPr>
      </p:pic>
      <p:pic>
        <p:nvPicPr>
          <p:cNvPr id="3" name="Picture 2" descr="5b22fff0eab513eb4aa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1546"/>
            <a:ext cx="1168400" cy="825500"/>
          </a:xfrm>
          <a:prstGeom prst="rect">
            <a:avLst/>
          </a:prstGeom>
        </p:spPr>
      </p:pic>
      <p:pic>
        <p:nvPicPr>
          <p:cNvPr id="4" name="Picture 3" descr="c5deddc7c88231dc689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1142984"/>
            <a:ext cx="3848100" cy="558800"/>
          </a:xfrm>
          <a:prstGeom prst="rect">
            <a:avLst/>
          </a:prstGeom>
        </p:spPr>
      </p:pic>
      <p:pic>
        <p:nvPicPr>
          <p:cNvPr id="5" name="Picture 4" descr="20c037ba90ff69a130e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538" y="2071678"/>
            <a:ext cx="2400300" cy="520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71462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Làm cho sự diễn đạt ngắn gọn, hàm súc; gợi hình ảnh, âm thanh cụ thể , sinh động, có giá trị biểu cảm cao.</a:t>
            </a:r>
            <a:endParaRPr lang="vi-V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4143380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 smtClean="0">
                <a:solidFill>
                  <a:schemeClr val="tx2"/>
                </a:solidFill>
              </a:rPr>
              <a:t>*Ghi nhớ </a:t>
            </a:r>
            <a:r>
              <a:rPr lang="vi-VN" sz="4000" dirty="0" smtClean="0"/>
              <a:t>SGK/49</a:t>
            </a:r>
            <a:endParaRPr lang="vi-VN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5deddc7c88231dc68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142984"/>
            <a:ext cx="3848100" cy="558800"/>
          </a:xfrm>
          <a:prstGeom prst="rect">
            <a:avLst/>
          </a:prstGeom>
        </p:spPr>
      </p:pic>
      <p:pic>
        <p:nvPicPr>
          <p:cNvPr id="3" name="Picture 2" descr="5b22fff0eab513eb4aa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1546"/>
            <a:ext cx="1168400" cy="825500"/>
          </a:xfrm>
          <a:prstGeom prst="rect">
            <a:avLst/>
          </a:prstGeom>
        </p:spPr>
      </p:pic>
      <p:pic>
        <p:nvPicPr>
          <p:cNvPr id="4" name="Picture 3" descr="3f57088d0bc8f296abd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965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143116"/>
            <a:ext cx="4500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Đọc ngữ liệu sau đây:</a:t>
            </a:r>
            <a:endParaRPr lang="vi-V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14480" y="2571744"/>
            <a:ext cx="6000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 smtClean="0"/>
              <a:t>Thỏ thẻ rừng mai chim cúng</a:t>
            </a:r>
            <a:r>
              <a:rPr lang="vi-VN" sz="2800" dirty="0" smtClean="0"/>
              <a:t> trái</a:t>
            </a:r>
          </a:p>
          <a:p>
            <a:r>
              <a:rPr lang="vi-VN" sz="2800" i="1" dirty="0" smtClean="0"/>
              <a:t>Lửng lơ khe Yến cá nghe kinh</a:t>
            </a:r>
            <a:endParaRPr lang="vi-VN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572132" y="3571876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(</a:t>
            </a:r>
            <a:r>
              <a:rPr lang="vi-VN" sz="2000" dirty="0" smtClean="0"/>
              <a:t>Chu Mạnh Trinh)</a:t>
            </a:r>
            <a:endParaRPr lang="vi-VN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286256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143511"/>
            <a:ext cx="9144000" cy="37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857892"/>
            <a:ext cx="91440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5deddc7c88231dc689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1142984"/>
            <a:ext cx="3848100" cy="558800"/>
          </a:xfrm>
          <a:prstGeom prst="rect">
            <a:avLst/>
          </a:prstGeom>
        </p:spPr>
      </p:pic>
      <p:pic>
        <p:nvPicPr>
          <p:cNvPr id="3" name="Picture 2" descr="5b22fff0eab513eb4aa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1546"/>
            <a:ext cx="1168400" cy="825500"/>
          </a:xfrm>
          <a:prstGeom prst="rect">
            <a:avLst/>
          </a:prstGeom>
        </p:spPr>
      </p:pic>
      <p:pic>
        <p:nvPicPr>
          <p:cNvPr id="4" name="Picture 3" descr="3f57088d0bc8f296abd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9652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071678"/>
            <a:ext cx="11906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2428868"/>
            <a:ext cx="485775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143248"/>
            <a:ext cx="114300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71538" y="3214686"/>
            <a:ext cx="5276850" cy="49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0" y="3714752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*Hình ảnh</a:t>
            </a:r>
            <a:endParaRPr lang="vi-VN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85852" y="3786190"/>
            <a:ext cx="563880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4286256"/>
            <a:ext cx="9144000" cy="73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5000636"/>
            <a:ext cx="4305300" cy="46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5500702"/>
            <a:ext cx="307180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0" y="600076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-&gt;Kiểu cấu tạo trên khiến cho nghĩa của từ trở nên  cụ thể, rõ nét, đồng thời có giá trị biểu cảm cao hơn.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f57088d0bc8f296abd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52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000108"/>
            <a:ext cx="472440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1571612"/>
            <a:ext cx="2247900" cy="70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1643050"/>
            <a:ext cx="2238375" cy="60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>
            <a:stCxn id="4099" idx="3"/>
            <a:endCxn id="4100" idx="1"/>
          </p:cNvCxnSpPr>
          <p:nvPr/>
        </p:nvCxnSpPr>
        <p:spPr>
          <a:xfrm>
            <a:off x="3248000" y="1926419"/>
            <a:ext cx="2967074" cy="21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3643314"/>
            <a:ext cx="2928957" cy="1171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3643314"/>
            <a:ext cx="2928958" cy="1128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Arrow Connector 12"/>
          <p:cNvCxnSpPr/>
          <p:nvPr/>
        </p:nvCxnSpPr>
        <p:spPr>
          <a:xfrm rot="5400000">
            <a:off x="1643042" y="2857496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892941" y="2964653"/>
            <a:ext cx="64373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00166" y="5643579"/>
            <a:ext cx="642942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9" name="Straight Arrow Connector 18"/>
          <p:cNvCxnSpPr/>
          <p:nvPr/>
        </p:nvCxnSpPr>
        <p:spPr>
          <a:xfrm>
            <a:off x="2143108" y="5000636"/>
            <a:ext cx="714380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6500826" y="4857760"/>
            <a:ext cx="857256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836712"/>
            <a:ext cx="64087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1,2,3,4/ 49, 50 (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4582" y="3645024"/>
            <a:ext cx="4032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*</a:t>
            </a:r>
            <a:r>
              <a:rPr lang="en-US" sz="4000" dirty="0" err="1" smtClean="0">
                <a:solidFill>
                  <a:srgbClr val="FF0000"/>
                </a:solidFill>
              </a:rPr>
              <a:t>DẶN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DÒ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4000" dirty="0" err="1" smtClean="0"/>
              <a:t>HỌC</a:t>
            </a:r>
            <a:r>
              <a:rPr lang="en-US" sz="4000" dirty="0" smtClean="0"/>
              <a:t> </a:t>
            </a:r>
            <a:r>
              <a:rPr lang="en-US" sz="4000" dirty="0" err="1" smtClean="0"/>
              <a:t>GN</a:t>
            </a:r>
            <a:r>
              <a:rPr lang="en-US" sz="4000" dirty="0" smtClean="0"/>
              <a:t>, </a:t>
            </a:r>
            <a:r>
              <a:rPr lang="en-US" sz="4000" dirty="0" err="1" smtClean="0"/>
              <a:t>LÀM</a:t>
            </a:r>
            <a:r>
              <a:rPr lang="en-US" sz="4000" dirty="0" smtClean="0"/>
              <a:t> LT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49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374</Words>
  <Application>Microsoft Office PowerPoint</Application>
  <PresentationFormat>On-screen Show (4:3)</PresentationFormat>
  <Paragraphs>55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hoang</cp:lastModifiedBy>
  <cp:revision>6</cp:revision>
  <dcterms:created xsi:type="dcterms:W3CDTF">2019-11-18T11:49:48Z</dcterms:created>
  <dcterms:modified xsi:type="dcterms:W3CDTF">2021-09-30T01:57:33Z</dcterms:modified>
</cp:coreProperties>
</file>